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0537B-80CD-41D5-90D8-3CEFB5656FFC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8D6EF-5303-458F-B64E-C7B6F7DA7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670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0537B-80CD-41D5-90D8-3CEFB5656FFC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8D6EF-5303-458F-B64E-C7B6F7DA7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19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0537B-80CD-41D5-90D8-3CEFB5656FFC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8D6EF-5303-458F-B64E-C7B6F7DA7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260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0537B-80CD-41D5-90D8-3CEFB5656FFC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8D6EF-5303-458F-B64E-C7B6F7DA7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497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0537B-80CD-41D5-90D8-3CEFB5656FFC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8D6EF-5303-458F-B64E-C7B6F7DA7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049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0537B-80CD-41D5-90D8-3CEFB5656FFC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8D6EF-5303-458F-B64E-C7B6F7DA7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970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0537B-80CD-41D5-90D8-3CEFB5656FFC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8D6EF-5303-458F-B64E-C7B6F7DA7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320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0537B-80CD-41D5-90D8-3CEFB5656FFC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8D6EF-5303-458F-B64E-C7B6F7DA7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309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0537B-80CD-41D5-90D8-3CEFB5656FFC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8D6EF-5303-458F-B64E-C7B6F7DA7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912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0537B-80CD-41D5-90D8-3CEFB5656FFC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8D6EF-5303-458F-B64E-C7B6F7DA7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402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0537B-80CD-41D5-90D8-3CEFB5656FFC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8D6EF-5303-458F-B64E-C7B6F7DA7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752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0537B-80CD-41D5-90D8-3CEFB5656FFC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8D6EF-5303-458F-B64E-C7B6F7DA7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4728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0C615-5C0D-4771-921B-DB0DC7496E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b="1" dirty="0"/>
              <a:t>联系ꓸ顺服</a:t>
            </a:r>
            <a:endParaRPr lang="en-US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3F7B47-ABBC-40C8-880A-2DEA3CDAD9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3200" dirty="0"/>
              <a:t>希伯来书 </a:t>
            </a:r>
            <a:r>
              <a:rPr lang="en-US" altLang="zh-CN" sz="3200" dirty="0"/>
              <a:t>10</a:t>
            </a:r>
            <a:r>
              <a:rPr lang="zh-CN" altLang="en-US" sz="3200" dirty="0"/>
              <a:t>：</a:t>
            </a:r>
            <a:r>
              <a:rPr lang="en-US" altLang="zh-CN" sz="3200" dirty="0"/>
              <a:t>24-25</a:t>
            </a:r>
          </a:p>
          <a:p>
            <a:r>
              <a:rPr lang="zh-CN" altLang="en-US" sz="3200" dirty="0"/>
              <a:t>腓立比书 </a:t>
            </a:r>
            <a:r>
              <a:rPr lang="en-US" altLang="zh-CN" sz="3200" dirty="0"/>
              <a:t>2</a:t>
            </a:r>
            <a:r>
              <a:rPr lang="zh-CN" altLang="en-US" sz="3200" dirty="0"/>
              <a:t>：</a:t>
            </a:r>
            <a:r>
              <a:rPr lang="en-US" altLang="zh-CN" sz="3200" dirty="0"/>
              <a:t>12-13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2155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B7AA0-97EF-4B34-8FC1-9F64A0D0D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Philip Meadows- </a:t>
            </a:r>
            <a:br>
              <a:rPr lang="en-US" dirty="0"/>
            </a:br>
            <a:r>
              <a:rPr lang="en-US" dirty="0"/>
              <a:t>DNA of Methodist Discipleship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DBEC1-1040-41D5-898B-8AAB0ECD93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ctr">
              <a:buFont typeface="+mj-lt"/>
              <a:buAutoNum type="arabicPeriod"/>
            </a:pPr>
            <a:r>
              <a:rPr lang="zh-CN" altLang="en-US" sz="4000" dirty="0"/>
              <a:t>圣经圣洁</a:t>
            </a:r>
            <a:endParaRPr lang="en-US" altLang="zh-CN" sz="4000" dirty="0"/>
          </a:p>
          <a:p>
            <a:pPr marL="514350" indent="-514350" algn="ctr">
              <a:buFont typeface="+mj-lt"/>
              <a:buAutoNum type="arabicPeriod"/>
            </a:pPr>
            <a:r>
              <a:rPr lang="zh-CN" altLang="en-US" sz="4000" b="1" dirty="0">
                <a:solidFill>
                  <a:srgbClr val="FFFF00"/>
                </a:solidFill>
              </a:rPr>
              <a:t>属灵纪律</a:t>
            </a:r>
            <a:endParaRPr lang="en-US" altLang="zh-CN" sz="4000" b="1" dirty="0">
              <a:solidFill>
                <a:srgbClr val="FFFF00"/>
              </a:solidFill>
            </a:endParaRPr>
          </a:p>
          <a:p>
            <a:pPr marL="514350" indent="-514350" algn="ctr">
              <a:buFont typeface="+mj-lt"/>
              <a:buAutoNum type="arabicPeriod"/>
            </a:pPr>
            <a:r>
              <a:rPr lang="zh-CN" altLang="en-US" sz="4000" b="1" dirty="0">
                <a:solidFill>
                  <a:srgbClr val="FFFF00"/>
                </a:solidFill>
              </a:rPr>
              <a:t>委身关系</a:t>
            </a:r>
            <a:endParaRPr lang="en-US" altLang="zh-CN" sz="4000" b="1" dirty="0">
              <a:solidFill>
                <a:srgbClr val="FFFF00"/>
              </a:solidFill>
            </a:endParaRPr>
          </a:p>
          <a:p>
            <a:pPr marL="514350" indent="-514350" algn="ctr">
              <a:buFont typeface="+mj-lt"/>
              <a:buAutoNum type="arabicPeriod"/>
            </a:pPr>
            <a:r>
              <a:rPr lang="zh-CN" altLang="en-US" sz="4000" dirty="0"/>
              <a:t>敬拜转化</a:t>
            </a:r>
            <a:endParaRPr lang="en-US" altLang="zh-CN" sz="4000" dirty="0"/>
          </a:p>
          <a:p>
            <a:pPr marL="514350" indent="-514350" algn="ctr">
              <a:buFont typeface="+mj-lt"/>
              <a:buAutoNum type="arabicPeriod"/>
            </a:pPr>
            <a:r>
              <a:rPr lang="zh-CN" altLang="en-US" sz="4000" dirty="0"/>
              <a:t>社会关怀</a:t>
            </a:r>
            <a:endParaRPr lang="en-US" altLang="zh-CN" sz="4000" dirty="0"/>
          </a:p>
          <a:p>
            <a:pPr marL="514350" indent="-514350" algn="ctr">
              <a:buFont typeface="+mj-lt"/>
              <a:buAutoNum type="arabicPeriod"/>
            </a:pPr>
            <a:r>
              <a:rPr lang="zh-CN" altLang="en-US" sz="4000" dirty="0"/>
              <a:t>布道见证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60760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D9905-188C-41A7-B529-8B6E9DEBA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sz="5400" b="1" dirty="0"/>
              <a:t>背景：希伯来书</a:t>
            </a:r>
            <a:r>
              <a:rPr lang="en-US" altLang="zh-CN" sz="5400" b="1" dirty="0"/>
              <a:t>10</a:t>
            </a:r>
            <a:r>
              <a:rPr lang="zh-CN" altLang="en-US" sz="5400" b="1" dirty="0"/>
              <a:t>：</a:t>
            </a:r>
            <a:r>
              <a:rPr lang="en-US" altLang="zh-CN" sz="5400" b="1" dirty="0"/>
              <a:t>24-25</a:t>
            </a:r>
            <a:endParaRPr lang="en-US" sz="5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AE4F6E-991A-4073-9981-8A6042B5F7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 </a:t>
            </a:r>
            <a:r>
              <a:rPr lang="zh-CN" altLang="en-US" sz="4400" dirty="0">
                <a:solidFill>
                  <a:srgbClr val="FFFF00"/>
                </a:solidFill>
              </a:rPr>
              <a:t>信徒生活的要求</a:t>
            </a:r>
            <a:endParaRPr lang="en-US" altLang="zh-CN" sz="4400" dirty="0">
              <a:solidFill>
                <a:srgbClr val="FFFF00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 </a:t>
            </a:r>
            <a:r>
              <a:rPr lang="zh-CN" altLang="en-US" sz="4400" dirty="0"/>
              <a:t>要亲近神（</a:t>
            </a:r>
            <a:r>
              <a:rPr lang="en-US" altLang="zh-CN" sz="4400" dirty="0"/>
              <a:t>22</a:t>
            </a:r>
            <a:r>
              <a:rPr lang="zh-CN" altLang="en-US" sz="4400" dirty="0"/>
              <a:t>节）</a:t>
            </a:r>
            <a:endParaRPr lang="en-US" altLang="zh-CN" sz="4400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sz="4400" dirty="0"/>
              <a:t> 要彼此相顾（</a:t>
            </a:r>
            <a:r>
              <a:rPr lang="en-US" altLang="zh-CN" sz="4400" dirty="0"/>
              <a:t>24</a:t>
            </a:r>
            <a:r>
              <a:rPr lang="zh-CN" altLang="en-US" sz="4400" dirty="0"/>
              <a:t>节）</a:t>
            </a:r>
            <a:endParaRPr lang="en-US" altLang="zh-CN" sz="4400" dirty="0"/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 </a:t>
            </a:r>
            <a:r>
              <a:rPr lang="zh-CN" altLang="en-US" sz="4400" dirty="0"/>
              <a:t>要忍耐和圣洁 （</a:t>
            </a:r>
            <a:r>
              <a:rPr lang="en-US" altLang="zh-CN" sz="4400" dirty="0"/>
              <a:t>36</a:t>
            </a:r>
            <a:r>
              <a:rPr lang="zh-CN" altLang="en-US" sz="4400" dirty="0"/>
              <a:t>节）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937723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63F4B-7ABA-40CB-811C-3EAF87901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b="1" dirty="0"/>
              <a:t>一、不可停止聚会</a:t>
            </a:r>
            <a:endParaRPr lang="en-US" sz="5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C7B112-485D-4C8C-8CA1-692099165E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8417696" cy="4351338"/>
          </a:xfrm>
        </p:spPr>
        <p:txBody>
          <a:bodyPr>
            <a:normAutofit/>
          </a:bodyPr>
          <a:lstStyle/>
          <a:p>
            <a:r>
              <a:rPr lang="en-US" sz="4400" dirty="0"/>
              <a:t> </a:t>
            </a:r>
            <a:r>
              <a:rPr lang="zh-CN" altLang="en-US" sz="4400" dirty="0"/>
              <a:t>见面，是联系的基础。</a:t>
            </a:r>
            <a:endParaRPr lang="en-US" altLang="zh-CN" sz="4400" dirty="0"/>
          </a:p>
          <a:p>
            <a:r>
              <a:rPr lang="en-US" sz="4400" dirty="0"/>
              <a:t> </a:t>
            </a:r>
            <a:r>
              <a:rPr lang="zh-CN" altLang="en-US" sz="4400" dirty="0"/>
              <a:t>“聚会” 是正式的，而非普通聚集。</a:t>
            </a:r>
            <a:endParaRPr lang="en-US" altLang="zh-CN" sz="4400" dirty="0"/>
          </a:p>
          <a:p>
            <a:r>
              <a:rPr lang="en-US" sz="4400" dirty="0"/>
              <a:t> </a:t>
            </a:r>
            <a:r>
              <a:rPr lang="zh-CN" altLang="en-US" sz="4400" dirty="0">
                <a:solidFill>
                  <a:srgbClr val="FFFF00"/>
                </a:solidFill>
              </a:rPr>
              <a:t>群体生活</a:t>
            </a:r>
            <a:r>
              <a:rPr lang="zh-CN" altLang="en-US" sz="4400" dirty="0"/>
              <a:t>，是基督信仰的特质，更是表达信仰的方式。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669718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BD8AB-6D20-4053-A0E0-51FD8625C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b="1" dirty="0"/>
              <a:t>二、要彼此勉励</a:t>
            </a:r>
            <a:endParaRPr lang="en-US" sz="5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112188-835C-447D-BA98-7A87FCBD93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4400" dirty="0"/>
              <a:t> 勉励，是联系的方法。</a:t>
            </a:r>
            <a:endParaRPr lang="en-US" altLang="zh-CN" sz="4400" dirty="0"/>
          </a:p>
          <a:p>
            <a:r>
              <a:rPr lang="en-US" sz="4400" dirty="0"/>
              <a:t> </a:t>
            </a:r>
            <a:r>
              <a:rPr lang="zh-CN" altLang="en-US" sz="4400" dirty="0"/>
              <a:t>“劝勉”带有主动意义，其中包括邀请、勉励、安慰和鼓励。</a:t>
            </a:r>
            <a:endParaRPr lang="en-US" altLang="zh-CN" sz="4400" dirty="0"/>
          </a:p>
          <a:p>
            <a:r>
              <a:rPr lang="en-US" sz="4400" dirty="0"/>
              <a:t> </a:t>
            </a:r>
            <a:r>
              <a:rPr lang="zh-CN" altLang="en-US" sz="4400" dirty="0"/>
              <a:t>劝勉的目的：参与聚会，亲近神，忍耐并圣洁的生活。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50628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06904-49AD-4462-A84D-39C2F8D2C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b="1" dirty="0"/>
              <a:t>三、要顺服</a:t>
            </a:r>
            <a:endParaRPr lang="en-US" sz="5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F1094C-81B2-4CAD-8804-CF8B47710C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 </a:t>
            </a:r>
            <a:r>
              <a:rPr lang="zh-CN" altLang="en-US" sz="4000" dirty="0"/>
              <a:t>顺服圣经的教导。</a:t>
            </a:r>
            <a:endParaRPr lang="en-US" altLang="zh-CN" sz="4000" dirty="0"/>
          </a:p>
          <a:p>
            <a:r>
              <a:rPr lang="en-US" sz="4000" dirty="0"/>
              <a:t> </a:t>
            </a:r>
            <a:r>
              <a:rPr lang="zh-CN" altLang="en-US" sz="4000" dirty="0"/>
              <a:t>参与聚会，彼此劝勉和顺服，是团契生活的配套。</a:t>
            </a:r>
            <a:endParaRPr lang="en-US" altLang="zh-CN" sz="4000" dirty="0"/>
          </a:p>
          <a:p>
            <a:r>
              <a:rPr lang="en-US" sz="4000" dirty="0"/>
              <a:t> </a:t>
            </a:r>
            <a:r>
              <a:rPr lang="zh-CN" altLang="en-US" sz="4000" dirty="0"/>
              <a:t>顺服的关键</a:t>
            </a:r>
            <a:r>
              <a:rPr lang="en-US" altLang="zh-CN" sz="4000" dirty="0"/>
              <a:t>= </a:t>
            </a:r>
            <a:r>
              <a:rPr lang="zh-CN" altLang="en-US" sz="4000" dirty="0"/>
              <a:t>属灵纪律。</a:t>
            </a:r>
            <a:endParaRPr lang="en-US" altLang="zh-CN" sz="4000" dirty="0"/>
          </a:p>
          <a:p>
            <a:r>
              <a:rPr lang="en-US" sz="4000" dirty="0"/>
              <a:t> </a:t>
            </a:r>
            <a:r>
              <a:rPr lang="zh-CN" altLang="en-US" sz="4000" dirty="0"/>
              <a:t>属灵纪律帮助我们顺服神，并领受神的恩典。</a:t>
            </a:r>
            <a:endParaRPr lang="en-US" altLang="zh-CN" sz="4000" dirty="0"/>
          </a:p>
          <a:p>
            <a:r>
              <a:rPr lang="en-US" sz="4000" dirty="0"/>
              <a:t> </a:t>
            </a:r>
            <a:r>
              <a:rPr lang="zh-CN" altLang="en-US" sz="4000" dirty="0"/>
              <a:t>惟有顺服带来经历。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99532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D6D520-FE63-4A30-B578-CE63EA2A03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594804"/>
            <a:ext cx="7886700" cy="55821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4000" dirty="0"/>
              <a:t>联系和顺服，是团契生活的</a:t>
            </a:r>
            <a:r>
              <a:rPr lang="en-US" altLang="zh-CN" sz="4000" dirty="0"/>
              <a:t>DNA~ </a:t>
            </a:r>
          </a:p>
          <a:p>
            <a:pPr marL="0" indent="0">
              <a:buNone/>
            </a:pPr>
            <a:endParaRPr lang="en-US" altLang="zh-CN" sz="4000" dirty="0"/>
          </a:p>
          <a:p>
            <a:pPr marL="0" indent="0">
              <a:buNone/>
            </a:pPr>
            <a:r>
              <a:rPr lang="zh-CN" altLang="en-US" sz="4000" b="1" dirty="0">
                <a:solidFill>
                  <a:srgbClr val="FFFF00"/>
                </a:solidFill>
              </a:rPr>
              <a:t>联系</a:t>
            </a:r>
            <a:r>
              <a:rPr lang="en-US" altLang="zh-CN" sz="4000" dirty="0"/>
              <a:t>- </a:t>
            </a:r>
          </a:p>
          <a:p>
            <a:pPr marL="0" indent="0">
              <a:buNone/>
            </a:pPr>
            <a:r>
              <a:rPr lang="zh-CN" altLang="en-US" sz="4000" dirty="0"/>
              <a:t>基于不停止聚会，在于彼此劝勉。</a:t>
            </a:r>
            <a:endParaRPr lang="en-US" altLang="zh-CN" sz="4000" dirty="0"/>
          </a:p>
          <a:p>
            <a:pPr marL="0" indent="0">
              <a:buNone/>
            </a:pPr>
            <a:r>
              <a:rPr lang="zh-CN" altLang="en-US" sz="4000" b="1" dirty="0">
                <a:solidFill>
                  <a:srgbClr val="FFFF00"/>
                </a:solidFill>
              </a:rPr>
              <a:t>顺服</a:t>
            </a:r>
            <a:r>
              <a:rPr lang="en-US" altLang="zh-CN" sz="4000" dirty="0"/>
              <a:t>- </a:t>
            </a:r>
          </a:p>
          <a:p>
            <a:pPr marL="0" indent="0">
              <a:buNone/>
            </a:pPr>
            <a:r>
              <a:rPr lang="zh-CN" altLang="en-US" sz="4000" dirty="0"/>
              <a:t>建立于属灵纪律，带来生命成长。</a:t>
            </a:r>
            <a:endParaRPr lang="en-US" altLang="zh-CN" sz="4000" dirty="0"/>
          </a:p>
        </p:txBody>
      </p:sp>
    </p:spTree>
    <p:extLst>
      <p:ext uri="{BB962C8B-B14F-4D97-AF65-F5344CB8AC3E}">
        <p14:creationId xmlns:p14="http://schemas.microsoft.com/office/powerpoint/2010/main" val="58282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244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联系ꓸ顺服</vt:lpstr>
      <vt:lpstr>Philip Meadows-  DNA of Methodist Discipleship </vt:lpstr>
      <vt:lpstr>背景：希伯来书10：24-25</vt:lpstr>
      <vt:lpstr>一、不可停止聚会</vt:lpstr>
      <vt:lpstr>二、要彼此勉励</vt:lpstr>
      <vt:lpstr>三、要顺服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联系ꓸ顺服</dc:title>
  <dc:creator>lik wee lau</dc:creator>
  <cp:lastModifiedBy>lik wee lau</cp:lastModifiedBy>
  <cp:revision>4</cp:revision>
  <dcterms:created xsi:type="dcterms:W3CDTF">2019-10-12T16:06:24Z</dcterms:created>
  <dcterms:modified xsi:type="dcterms:W3CDTF">2019-10-12T16:31:24Z</dcterms:modified>
</cp:coreProperties>
</file>